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431" r:id="rId2"/>
    <p:sldId id="433" r:id="rId3"/>
    <p:sldId id="434" r:id="rId4"/>
    <p:sldId id="435" r:id="rId5"/>
    <p:sldId id="436" r:id="rId6"/>
    <p:sldId id="437" r:id="rId7"/>
    <p:sldId id="438" r:id="rId8"/>
    <p:sldId id="439" r:id="rId9"/>
    <p:sldId id="440" r:id="rId10"/>
  </p:sldIdLst>
  <p:sldSz cx="9906000" cy="6858000" type="A4"/>
  <p:notesSz cx="7104063" cy="10234613"/>
  <p:custShowLst>
    <p:custShow name="目的別スライド ショー 1" id="0">
      <p:sldLst/>
    </p:custShow>
  </p:custShow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D54"/>
    <a:srgbClr val="99FF33"/>
    <a:srgbClr val="92D050"/>
    <a:srgbClr val="FFFF00"/>
    <a:srgbClr val="FFCCFF"/>
    <a:srgbClr val="0000FF"/>
    <a:srgbClr val="CC66FF"/>
    <a:srgbClr val="FF66CC"/>
    <a:srgbClr val="FF00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333" autoAdjust="0"/>
  </p:normalViewPr>
  <p:slideViewPr>
    <p:cSldViewPr snapToGrid="0">
      <p:cViewPr varScale="1">
        <p:scale>
          <a:sx n="113" d="100"/>
          <a:sy n="113" d="100"/>
        </p:scale>
        <p:origin x="1290" y="84"/>
      </p:cViewPr>
      <p:guideLst/>
    </p:cSldViewPr>
  </p:slideViewPr>
  <p:outlineViewPr>
    <p:cViewPr>
      <p:scale>
        <a:sx n="33" d="100"/>
        <a:sy n="33" d="100"/>
      </p:scale>
      <p:origin x="0" y="-1158"/>
    </p:cViewPr>
  </p:outlin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49" d="100"/>
          <a:sy n="49" d="100"/>
        </p:scale>
        <p:origin x="2922" y="48"/>
      </p:cViewPr>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handoutMaster" Target="handoutMasters/handout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6"/>
            <a:ext cx="3078427" cy="513509"/>
          </a:xfrm>
          <a:prstGeom prst="rect">
            <a:avLst/>
          </a:prstGeom>
        </p:spPr>
        <p:txBody>
          <a:bodyPr vert="horz" lIns="94718" tIns="47360" rIns="94718" bIns="4736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997" y="6"/>
            <a:ext cx="3078427" cy="513509"/>
          </a:xfrm>
          <a:prstGeom prst="rect">
            <a:avLst/>
          </a:prstGeom>
        </p:spPr>
        <p:txBody>
          <a:bodyPr vert="horz" lIns="94718" tIns="47360" rIns="94718" bIns="47360" rtlCol="0"/>
          <a:lstStyle>
            <a:lvl1pPr algn="r">
              <a:defRPr sz="1200"/>
            </a:lvl1pPr>
          </a:lstStyle>
          <a:p>
            <a:fld id="{3E6F3CFF-59C0-4FF7-9DCB-E6EEFE08149A}" type="datetimeFigureOut">
              <a:rPr kumimoji="1" lang="ja-JP" altLang="en-US" smtClean="0"/>
              <a:t>2026/2/7</a:t>
            </a:fld>
            <a:endParaRPr kumimoji="1" lang="ja-JP" altLang="en-US"/>
          </a:p>
        </p:txBody>
      </p:sp>
      <p:sp>
        <p:nvSpPr>
          <p:cNvPr id="4" name="フッター プレースホルダー 3"/>
          <p:cNvSpPr>
            <a:spLocks noGrp="1"/>
          </p:cNvSpPr>
          <p:nvPr>
            <p:ph type="ftr" sz="quarter" idx="2"/>
          </p:nvPr>
        </p:nvSpPr>
        <p:spPr>
          <a:xfrm>
            <a:off x="7" y="9721111"/>
            <a:ext cx="3078427" cy="513508"/>
          </a:xfrm>
          <a:prstGeom prst="rect">
            <a:avLst/>
          </a:prstGeom>
        </p:spPr>
        <p:txBody>
          <a:bodyPr vert="horz" lIns="94718" tIns="47360" rIns="94718" bIns="4736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997" y="9721111"/>
            <a:ext cx="3078427" cy="513508"/>
          </a:xfrm>
          <a:prstGeom prst="rect">
            <a:avLst/>
          </a:prstGeom>
        </p:spPr>
        <p:txBody>
          <a:bodyPr vert="horz" lIns="94718" tIns="47360" rIns="94718" bIns="47360" rtlCol="0" anchor="b"/>
          <a:lstStyle>
            <a:lvl1pPr algn="r">
              <a:defRPr sz="1200"/>
            </a:lvl1pPr>
          </a:lstStyle>
          <a:p>
            <a:fld id="{2D795C0A-C208-4B7B-ABD0-3A2C13E66621}" type="slidenum">
              <a:rPr kumimoji="1" lang="ja-JP" altLang="en-US" smtClean="0"/>
              <a:t>‹#›</a:t>
            </a:fld>
            <a:endParaRPr kumimoji="1" lang="ja-JP" altLang="en-US"/>
          </a:p>
        </p:txBody>
      </p:sp>
    </p:spTree>
    <p:extLst>
      <p:ext uri="{BB962C8B-B14F-4D97-AF65-F5344CB8AC3E}">
        <p14:creationId xmlns:p14="http://schemas.microsoft.com/office/powerpoint/2010/main" val="2406754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6"/>
            <a:ext cx="3078427" cy="513509"/>
          </a:xfrm>
          <a:prstGeom prst="rect">
            <a:avLst/>
          </a:prstGeom>
        </p:spPr>
        <p:txBody>
          <a:bodyPr vert="horz" lIns="94718" tIns="47360" rIns="94718" bIns="4736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7" y="6"/>
            <a:ext cx="3078427" cy="513509"/>
          </a:xfrm>
          <a:prstGeom prst="rect">
            <a:avLst/>
          </a:prstGeom>
        </p:spPr>
        <p:txBody>
          <a:bodyPr vert="horz" lIns="94718" tIns="47360" rIns="94718" bIns="47360" rtlCol="0"/>
          <a:lstStyle>
            <a:lvl1pPr algn="r">
              <a:defRPr sz="1200"/>
            </a:lvl1pPr>
          </a:lstStyle>
          <a:p>
            <a:fld id="{7473F7B9-D643-4B7D-8FD2-7750C50AFB57}" type="datetimeFigureOut">
              <a:rPr kumimoji="1" lang="ja-JP" altLang="en-US" smtClean="0"/>
              <a:t>2026/2/7</a:t>
            </a:fld>
            <a:endParaRPr kumimoji="1" lang="ja-JP" altLang="en-US"/>
          </a:p>
        </p:txBody>
      </p:sp>
      <p:sp>
        <p:nvSpPr>
          <p:cNvPr id="4" name="スライド イメージ プレースホルダー 3"/>
          <p:cNvSpPr>
            <a:spLocks noGrp="1" noRot="1" noChangeAspect="1"/>
          </p:cNvSpPr>
          <p:nvPr>
            <p:ph type="sldImg" idx="2"/>
          </p:nvPr>
        </p:nvSpPr>
        <p:spPr>
          <a:xfrm>
            <a:off x="1057275" y="1279525"/>
            <a:ext cx="4989513" cy="3454400"/>
          </a:xfrm>
          <a:prstGeom prst="rect">
            <a:avLst/>
          </a:prstGeom>
          <a:noFill/>
          <a:ln w="12700">
            <a:solidFill>
              <a:prstClr val="black"/>
            </a:solidFill>
          </a:ln>
        </p:spPr>
        <p:txBody>
          <a:bodyPr vert="horz" lIns="94718" tIns="47360" rIns="94718" bIns="47360" rtlCol="0" anchor="ctr"/>
          <a:lstStyle/>
          <a:p>
            <a:endParaRPr lang="ja-JP" altLang="en-US"/>
          </a:p>
        </p:txBody>
      </p:sp>
      <p:sp>
        <p:nvSpPr>
          <p:cNvPr id="5" name="ノート プレースホルダー 4"/>
          <p:cNvSpPr>
            <a:spLocks noGrp="1"/>
          </p:cNvSpPr>
          <p:nvPr>
            <p:ph type="body" sz="quarter" idx="3"/>
          </p:nvPr>
        </p:nvSpPr>
        <p:spPr>
          <a:xfrm>
            <a:off x="710407" y="4925409"/>
            <a:ext cx="5683250" cy="4029880"/>
          </a:xfrm>
          <a:prstGeom prst="rect">
            <a:avLst/>
          </a:prstGeom>
        </p:spPr>
        <p:txBody>
          <a:bodyPr vert="horz" lIns="94718" tIns="47360" rIns="94718" bIns="4736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721111"/>
            <a:ext cx="3078427" cy="513508"/>
          </a:xfrm>
          <a:prstGeom prst="rect">
            <a:avLst/>
          </a:prstGeom>
        </p:spPr>
        <p:txBody>
          <a:bodyPr vert="horz" lIns="94718" tIns="47360" rIns="94718" bIns="4736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7" y="9721111"/>
            <a:ext cx="3078427" cy="513508"/>
          </a:xfrm>
          <a:prstGeom prst="rect">
            <a:avLst/>
          </a:prstGeom>
        </p:spPr>
        <p:txBody>
          <a:bodyPr vert="horz" lIns="94718" tIns="47360" rIns="94718" bIns="47360" rtlCol="0" anchor="b"/>
          <a:lstStyle>
            <a:lvl1pPr algn="r">
              <a:defRPr sz="1200"/>
            </a:lvl1pPr>
          </a:lstStyle>
          <a:p>
            <a:fld id="{EA6CBA98-F79C-4CB1-B250-E3584FD83E5D}" type="slidenum">
              <a:rPr kumimoji="1" lang="ja-JP" altLang="en-US" smtClean="0"/>
              <a:t>‹#›</a:t>
            </a:fld>
            <a:endParaRPr kumimoji="1" lang="ja-JP" altLang="en-US"/>
          </a:p>
        </p:txBody>
      </p:sp>
    </p:spTree>
    <p:extLst>
      <p:ext uri="{BB962C8B-B14F-4D97-AF65-F5344CB8AC3E}">
        <p14:creationId xmlns:p14="http://schemas.microsoft.com/office/powerpoint/2010/main" val="11193507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311E1-524D-C9C7-F239-43E9762961B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69088A3-9090-F93A-8A70-7F156084936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C8DBED5-795C-D782-8953-570DF998162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92E346B-C81A-18A8-0002-7BA1BC30A0BC}"/>
              </a:ext>
            </a:extLst>
          </p:cNvPr>
          <p:cNvSpPr>
            <a:spLocks noGrp="1"/>
          </p:cNvSpPr>
          <p:nvPr>
            <p:ph type="sldNum" sz="quarter" idx="5"/>
          </p:nvPr>
        </p:nvSpPr>
        <p:spPr/>
        <p:txBody>
          <a:bodyPr/>
          <a:lstStyle/>
          <a:p>
            <a:fld id="{C699582D-C695-4638-95BD-6D29BEF8019C}" type="slidenum">
              <a:rPr kumimoji="1" lang="ja-JP" altLang="en-US" smtClean="0"/>
              <a:t>1</a:t>
            </a:fld>
            <a:endParaRPr kumimoji="1" lang="ja-JP" altLang="en-US"/>
          </a:p>
        </p:txBody>
      </p:sp>
    </p:spTree>
    <p:extLst>
      <p:ext uri="{BB962C8B-B14F-4D97-AF65-F5344CB8AC3E}">
        <p14:creationId xmlns:p14="http://schemas.microsoft.com/office/powerpoint/2010/main" val="3435053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288EC-7E00-C511-50AC-D68D77E081E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864692E-69A2-C928-7D1F-B1ECBBAC02E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BE0B5F-C835-A5A4-F40C-F070CFF8A31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46830EF-3185-2D01-EA38-71FA9411FFB7}"/>
              </a:ext>
            </a:extLst>
          </p:cNvPr>
          <p:cNvSpPr>
            <a:spLocks noGrp="1"/>
          </p:cNvSpPr>
          <p:nvPr>
            <p:ph type="sldNum" sz="quarter" idx="5"/>
          </p:nvPr>
        </p:nvSpPr>
        <p:spPr/>
        <p:txBody>
          <a:bodyPr/>
          <a:lstStyle/>
          <a:p>
            <a:fld id="{C699582D-C695-4638-95BD-6D29BEF8019C}" type="slidenum">
              <a:rPr kumimoji="1" lang="ja-JP" altLang="en-US" smtClean="0"/>
              <a:t>2</a:t>
            </a:fld>
            <a:endParaRPr kumimoji="1" lang="ja-JP" altLang="en-US"/>
          </a:p>
        </p:txBody>
      </p:sp>
    </p:spTree>
    <p:extLst>
      <p:ext uri="{BB962C8B-B14F-4D97-AF65-F5344CB8AC3E}">
        <p14:creationId xmlns:p14="http://schemas.microsoft.com/office/powerpoint/2010/main" val="899029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690A7-F04A-A02C-25E5-E54CD59D47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12426E-56C9-05DB-AEBD-1DB90A56A9B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748A2D4-7C82-9FAB-B9A0-BCF09C70A88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09E7233-8391-4517-1440-6969370A4241}"/>
              </a:ext>
            </a:extLst>
          </p:cNvPr>
          <p:cNvSpPr>
            <a:spLocks noGrp="1"/>
          </p:cNvSpPr>
          <p:nvPr>
            <p:ph type="sldNum" sz="quarter" idx="5"/>
          </p:nvPr>
        </p:nvSpPr>
        <p:spPr/>
        <p:txBody>
          <a:bodyPr/>
          <a:lstStyle/>
          <a:p>
            <a:fld id="{C699582D-C695-4638-95BD-6D29BEF8019C}" type="slidenum">
              <a:rPr kumimoji="1" lang="ja-JP" altLang="en-US" smtClean="0"/>
              <a:t>3</a:t>
            </a:fld>
            <a:endParaRPr kumimoji="1" lang="ja-JP" altLang="en-US"/>
          </a:p>
        </p:txBody>
      </p:sp>
    </p:spTree>
    <p:extLst>
      <p:ext uri="{BB962C8B-B14F-4D97-AF65-F5344CB8AC3E}">
        <p14:creationId xmlns:p14="http://schemas.microsoft.com/office/powerpoint/2010/main" val="3159416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8CA23-EA74-027B-084B-C9A56A87E75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D0E86DC-A832-4C45-0A0C-72D20A97A2E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3F449EF-EB49-43CB-B29C-4747ED899FF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99CD8C3-1911-23DE-8536-199BB044B9AB}"/>
              </a:ext>
            </a:extLst>
          </p:cNvPr>
          <p:cNvSpPr>
            <a:spLocks noGrp="1"/>
          </p:cNvSpPr>
          <p:nvPr>
            <p:ph type="sldNum" sz="quarter" idx="5"/>
          </p:nvPr>
        </p:nvSpPr>
        <p:spPr/>
        <p:txBody>
          <a:bodyPr/>
          <a:lstStyle/>
          <a:p>
            <a:fld id="{C699582D-C695-4638-95BD-6D29BEF8019C}" type="slidenum">
              <a:rPr kumimoji="1" lang="ja-JP" altLang="en-US" smtClean="0"/>
              <a:t>4</a:t>
            </a:fld>
            <a:endParaRPr kumimoji="1" lang="ja-JP" altLang="en-US"/>
          </a:p>
        </p:txBody>
      </p:sp>
    </p:spTree>
    <p:extLst>
      <p:ext uri="{BB962C8B-B14F-4D97-AF65-F5344CB8AC3E}">
        <p14:creationId xmlns:p14="http://schemas.microsoft.com/office/powerpoint/2010/main" val="347540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387C3-ABBA-D39F-6ED1-0B9CAFE5D7C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85B61AE-7E0A-D586-0274-0FB8BCD385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976EF03-5FBD-4669-4C8B-BEE28F29E15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66242D0-30B0-6BAC-20EE-E6AC30626867}"/>
              </a:ext>
            </a:extLst>
          </p:cNvPr>
          <p:cNvSpPr>
            <a:spLocks noGrp="1"/>
          </p:cNvSpPr>
          <p:nvPr>
            <p:ph type="sldNum" sz="quarter" idx="5"/>
          </p:nvPr>
        </p:nvSpPr>
        <p:spPr/>
        <p:txBody>
          <a:bodyPr/>
          <a:lstStyle/>
          <a:p>
            <a:fld id="{C699582D-C695-4638-95BD-6D29BEF8019C}" type="slidenum">
              <a:rPr kumimoji="1" lang="ja-JP" altLang="en-US" smtClean="0"/>
              <a:t>5</a:t>
            </a:fld>
            <a:endParaRPr kumimoji="1" lang="ja-JP" altLang="en-US"/>
          </a:p>
        </p:txBody>
      </p:sp>
    </p:spTree>
    <p:extLst>
      <p:ext uri="{BB962C8B-B14F-4D97-AF65-F5344CB8AC3E}">
        <p14:creationId xmlns:p14="http://schemas.microsoft.com/office/powerpoint/2010/main" val="2405864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7410F-FEB9-C71F-3BD4-7A9A188DF1B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383CCF2-C855-2089-6621-2EA1E143004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8005864-BDA4-6C52-B04E-C0A9895B1E4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052B452-EA2C-CAE2-099B-808186B37BB0}"/>
              </a:ext>
            </a:extLst>
          </p:cNvPr>
          <p:cNvSpPr>
            <a:spLocks noGrp="1"/>
          </p:cNvSpPr>
          <p:nvPr>
            <p:ph type="sldNum" sz="quarter" idx="5"/>
          </p:nvPr>
        </p:nvSpPr>
        <p:spPr/>
        <p:txBody>
          <a:bodyPr/>
          <a:lstStyle/>
          <a:p>
            <a:fld id="{C699582D-C695-4638-95BD-6D29BEF8019C}" type="slidenum">
              <a:rPr kumimoji="1" lang="ja-JP" altLang="en-US" smtClean="0"/>
              <a:t>6</a:t>
            </a:fld>
            <a:endParaRPr kumimoji="1" lang="ja-JP" altLang="en-US"/>
          </a:p>
        </p:txBody>
      </p:sp>
    </p:spTree>
    <p:extLst>
      <p:ext uri="{BB962C8B-B14F-4D97-AF65-F5344CB8AC3E}">
        <p14:creationId xmlns:p14="http://schemas.microsoft.com/office/powerpoint/2010/main" val="177989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AAE20-4D79-2163-3AD2-1C0D226905A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8012E1F-8CBE-E65B-857F-A1D7DF2DC7E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7029C32-E569-4194-3F05-3C295BD73A8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D907067-D083-681E-DBE0-BF9272ED5AF7}"/>
              </a:ext>
            </a:extLst>
          </p:cNvPr>
          <p:cNvSpPr>
            <a:spLocks noGrp="1"/>
          </p:cNvSpPr>
          <p:nvPr>
            <p:ph type="sldNum" sz="quarter" idx="5"/>
          </p:nvPr>
        </p:nvSpPr>
        <p:spPr/>
        <p:txBody>
          <a:bodyPr/>
          <a:lstStyle/>
          <a:p>
            <a:fld id="{C699582D-C695-4638-95BD-6D29BEF8019C}" type="slidenum">
              <a:rPr kumimoji="1" lang="ja-JP" altLang="en-US" smtClean="0"/>
              <a:t>7</a:t>
            </a:fld>
            <a:endParaRPr kumimoji="1" lang="ja-JP" altLang="en-US"/>
          </a:p>
        </p:txBody>
      </p:sp>
    </p:spTree>
    <p:extLst>
      <p:ext uri="{BB962C8B-B14F-4D97-AF65-F5344CB8AC3E}">
        <p14:creationId xmlns:p14="http://schemas.microsoft.com/office/powerpoint/2010/main" val="3178366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93B84-6ECF-C3CC-C2CD-1AB145C868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B5E8260-1415-D79E-F89F-14EEE15575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BB6C608-2A84-FA10-A378-AC959625A96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C57F9B6-166F-917A-CB0C-093A692E19ED}"/>
              </a:ext>
            </a:extLst>
          </p:cNvPr>
          <p:cNvSpPr>
            <a:spLocks noGrp="1"/>
          </p:cNvSpPr>
          <p:nvPr>
            <p:ph type="sldNum" sz="quarter" idx="5"/>
          </p:nvPr>
        </p:nvSpPr>
        <p:spPr/>
        <p:txBody>
          <a:bodyPr/>
          <a:lstStyle/>
          <a:p>
            <a:fld id="{C699582D-C695-4638-95BD-6D29BEF8019C}" type="slidenum">
              <a:rPr kumimoji="1" lang="ja-JP" altLang="en-US" smtClean="0"/>
              <a:t>8</a:t>
            </a:fld>
            <a:endParaRPr kumimoji="1" lang="ja-JP" altLang="en-US"/>
          </a:p>
        </p:txBody>
      </p:sp>
    </p:spTree>
    <p:extLst>
      <p:ext uri="{BB962C8B-B14F-4D97-AF65-F5344CB8AC3E}">
        <p14:creationId xmlns:p14="http://schemas.microsoft.com/office/powerpoint/2010/main" val="602273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04A0D-ED2A-FBBC-19EB-641DF067E0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89BB2E-74E3-9E81-A46F-3576A5474FA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09B6FC5-BA1E-174D-FBBD-77744337E2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EBAEAF2-3E5D-BFF7-F168-6F34456E4904}"/>
              </a:ext>
            </a:extLst>
          </p:cNvPr>
          <p:cNvSpPr>
            <a:spLocks noGrp="1"/>
          </p:cNvSpPr>
          <p:nvPr>
            <p:ph type="sldNum" sz="quarter" idx="5"/>
          </p:nvPr>
        </p:nvSpPr>
        <p:spPr/>
        <p:txBody>
          <a:bodyPr/>
          <a:lstStyle/>
          <a:p>
            <a:fld id="{C699582D-C695-4638-95BD-6D29BEF8019C}" type="slidenum">
              <a:rPr kumimoji="1" lang="ja-JP" altLang="en-US" smtClean="0"/>
              <a:t>9</a:t>
            </a:fld>
            <a:endParaRPr kumimoji="1" lang="ja-JP" altLang="en-US"/>
          </a:p>
        </p:txBody>
      </p:sp>
    </p:spTree>
    <p:extLst>
      <p:ext uri="{BB962C8B-B14F-4D97-AF65-F5344CB8AC3E}">
        <p14:creationId xmlns:p14="http://schemas.microsoft.com/office/powerpoint/2010/main" val="1885086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46F6434-1B03-44E5-AF58-3F43E1A5B1F2}" type="datetime1">
              <a:rPr kumimoji="1" lang="ja-JP" altLang="en-US" smtClean="0"/>
              <a:t>2026/2/7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1275866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CCA2087-CD57-4A54-A075-A7CDFBE70DB8}" type="datetime1">
              <a:rPr kumimoji="1" lang="ja-JP" altLang="en-US" smtClean="0"/>
              <a:t>2026/2/7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1174613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42EF01-C880-401A-9099-01A9D8C03D91}" type="datetime1">
              <a:rPr kumimoji="1" lang="ja-JP" altLang="en-US" smtClean="0"/>
              <a:t>2026/2/7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3645544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64A76D-E5B9-40B3-9CF8-11A4E561F84E}" type="datetime1">
              <a:rPr kumimoji="1" lang="ja-JP" altLang="en-US" smtClean="0"/>
              <a:t>2026/2/7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2479491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958F098-5BCC-445C-935C-3BDBC590AACB}" type="datetime1">
              <a:rPr kumimoji="1" lang="ja-JP" altLang="en-US" smtClean="0"/>
              <a:t>2026/2/7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2152105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BCC44D2-7AAC-4FA2-9DF3-94F3FEE79A8D}" type="datetime1">
              <a:rPr kumimoji="1" lang="ja-JP" altLang="en-US" smtClean="0"/>
              <a:t>2026/2/7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2144241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9F4238-E4B7-4111-9A4C-5D29CE7B208A}" type="datetime1">
              <a:rPr kumimoji="1" lang="ja-JP" altLang="en-US" smtClean="0"/>
              <a:t>2026/2/7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285792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7C3FF2B-4569-44A7-B242-8A4ADC2D96C3}" type="datetime1">
              <a:rPr kumimoji="1" lang="ja-JP" altLang="en-US" smtClean="0"/>
              <a:t>2026/2/7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891728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502960-2912-48D5-9B70-7EE6BFA9DC4C}" type="datetime1">
              <a:rPr kumimoji="1" lang="ja-JP" altLang="en-US" smtClean="0"/>
              <a:t>2026/2/7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974800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315910-8F47-4F7A-A02C-6BF907BF0ACC}" type="datetime1">
              <a:rPr kumimoji="1" lang="ja-JP" altLang="en-US" smtClean="0"/>
              <a:t>2026/2/7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3989229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57AB053-286B-4E6B-8A29-44F80E5C2E0C}" type="datetime1">
              <a:rPr kumimoji="1" lang="ja-JP" altLang="en-US" smtClean="0"/>
              <a:t>2026/2/7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2603893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FF03E7-08C6-4D55-9CF7-8AA1154E3FFF}" type="datetime1">
              <a:rPr kumimoji="1" lang="ja-JP" altLang="en-US" smtClean="0"/>
              <a:t>2026/2/7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CB9870-EA82-40BD-8D0E-FE162D974097}" type="slidenum">
              <a:rPr kumimoji="1" lang="ja-JP" altLang="en-US" smtClean="0"/>
              <a:t>‹#›</a:t>
            </a:fld>
            <a:endParaRPr kumimoji="1" lang="ja-JP" altLang="en-US"/>
          </a:p>
        </p:txBody>
      </p:sp>
    </p:spTree>
    <p:extLst>
      <p:ext uri="{BB962C8B-B14F-4D97-AF65-F5344CB8AC3E}">
        <p14:creationId xmlns:p14="http://schemas.microsoft.com/office/powerpoint/2010/main" val="40731163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5BE81-2780-9A62-3079-435FDB4A442A}"/>
            </a:ext>
          </a:extLst>
        </p:cNvPr>
        <p:cNvGrpSpPr/>
        <p:nvPr/>
      </p:nvGrpSpPr>
      <p:grpSpPr>
        <a:xfrm>
          <a:off x="0" y="0"/>
          <a:ext cx="0" cy="0"/>
          <a:chOff x="0" y="0"/>
          <a:chExt cx="0" cy="0"/>
        </a:xfrm>
      </p:grpSpPr>
      <p:sp>
        <p:nvSpPr>
          <p:cNvPr id="46" name="正方形/長方形 45">
            <a:extLst>
              <a:ext uri="{FF2B5EF4-FFF2-40B4-BE49-F238E27FC236}">
                <a16:creationId xmlns:a16="http://schemas.microsoft.com/office/drawing/2014/main" id="{426D3D73-78BC-2BA5-36D3-AA8559880897}"/>
              </a:ext>
            </a:extLst>
          </p:cNvPr>
          <p:cNvSpPr/>
          <p:nvPr/>
        </p:nvSpPr>
        <p:spPr>
          <a:xfrm>
            <a:off x="381000" y="6474856"/>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 name="スライド番号プレースホルダー 5">
            <a:extLst>
              <a:ext uri="{FF2B5EF4-FFF2-40B4-BE49-F238E27FC236}">
                <a16:creationId xmlns:a16="http://schemas.microsoft.com/office/drawing/2014/main" id="{6E0C719F-4FFA-A295-CFFA-B8B5FCF3143F}"/>
              </a:ext>
            </a:extLst>
          </p:cNvPr>
          <p:cNvSpPr>
            <a:spLocks noGrp="1"/>
          </p:cNvSpPr>
          <p:nvPr>
            <p:ph type="sldNum" sz="quarter" idx="12"/>
          </p:nvPr>
        </p:nvSpPr>
        <p:spPr>
          <a:xfrm>
            <a:off x="7467600" y="6519244"/>
            <a:ext cx="2057400" cy="365125"/>
          </a:xfrm>
        </p:spPr>
        <p:txBody>
          <a:bodyPr/>
          <a:lstStyle/>
          <a:p>
            <a:fld id="{2FC77294-7DAD-4BD6-B735-EA511BC45C8B}"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1</a:t>
            </a:fld>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4729B4A7-9B4C-D425-AD4F-1FA9817E1D3B}"/>
              </a:ext>
            </a:extLst>
          </p:cNvPr>
          <p:cNvSpPr/>
          <p:nvPr/>
        </p:nvSpPr>
        <p:spPr>
          <a:xfrm>
            <a:off x="381000" y="1422637"/>
            <a:ext cx="9144000" cy="4770537"/>
          </a:xfrm>
          <a:prstGeom prst="rect">
            <a:avLst/>
          </a:prstGeom>
        </p:spPr>
        <p:txBody>
          <a:bodyPr wrap="square">
            <a:spAutoFit/>
          </a:bodyPr>
          <a:lstStyle/>
          <a:p>
            <a:pPr algn="ctr">
              <a:spcAft>
                <a:spcPts val="0"/>
              </a:spcAft>
            </a:pPr>
            <a:r>
              <a:rPr lang="ja-JP" altLang="en-US" sz="4400" b="1" kern="100" dirty="0">
                <a:latin typeface="BIZ UDPゴシック" panose="020B0400000000000000" pitchFamily="50" charset="-128"/>
                <a:ea typeface="BIZ UDPゴシック" panose="020B0400000000000000" pitchFamily="50" charset="-128"/>
                <a:cs typeface="Times New Roman" panose="02020603050405020304" pitchFamily="18" charset="0"/>
              </a:rPr>
              <a:t>守谷市自治基本条例策定に関する</a:t>
            </a:r>
            <a:br>
              <a:rPr lang="en-GB" altLang="ja-JP" sz="4400" b="1"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4400" b="1" kern="100" dirty="0">
                <a:latin typeface="BIZ UDPゴシック" panose="020B0400000000000000" pitchFamily="50" charset="-128"/>
                <a:ea typeface="BIZ UDPゴシック" panose="020B0400000000000000" pitchFamily="50" charset="-128"/>
                <a:cs typeface="Times New Roman" panose="02020603050405020304" pitchFamily="18" charset="0"/>
              </a:rPr>
              <a:t>勉強会・考える会</a:t>
            </a:r>
            <a:endParaRPr lang="en-GB" altLang="ja-JP" sz="44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endParaRPr lang="en-GB" altLang="ja-JP" sz="40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endParaRPr lang="en-GB" altLang="ja-JP" sz="40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endParaRPr lang="en-GB" altLang="ja-JP" sz="40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endParaRPr lang="en-GB" altLang="ja-JP" sz="40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r>
              <a:rPr lang="en-US" altLang="ja-JP"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altLang="en-US"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月１</a:t>
            </a:r>
            <a:r>
              <a:rPr lang="en-US" altLang="ja-JP"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altLang="en-US"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日（休）・</a:t>
            </a:r>
            <a:r>
              <a:rPr lang="en-US" altLang="ja-JP"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14</a:t>
            </a:r>
            <a:r>
              <a:rPr lang="ja-JP" altLang="en-US"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日（土）</a:t>
            </a:r>
            <a:r>
              <a:rPr lang="en-US" altLang="ja-JP"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a:t>
            </a:r>
            <a:r>
              <a:rPr lang="ja-JP" altLang="en-US"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altLang="en-US"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30</a:t>
            </a:r>
            <a:endParaRPr lang="ja-JP" altLang="en-US" sz="3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52400" algn="just">
              <a:spcAft>
                <a:spcPts val="0"/>
              </a:spcAft>
            </a:pPr>
            <a:endParaRPr lang="ja-JP" alt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 name="正方形/長方形 45">
            <a:extLst>
              <a:ext uri="{FF2B5EF4-FFF2-40B4-BE49-F238E27FC236}">
                <a16:creationId xmlns:a16="http://schemas.microsoft.com/office/drawing/2014/main" id="{AF6C6D46-4A07-631E-A480-8E3E8B83FFD4}"/>
              </a:ext>
            </a:extLst>
          </p:cNvPr>
          <p:cNvSpPr/>
          <p:nvPr/>
        </p:nvSpPr>
        <p:spPr>
          <a:xfrm>
            <a:off x="381000" y="367123"/>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62512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E099A-365B-A798-3D94-0A1D1268ED17}"/>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1E79C8C9-27F1-18EB-D414-1CA8691CE0E5}"/>
              </a:ext>
            </a:extLst>
          </p:cNvPr>
          <p:cNvGrpSpPr/>
          <p:nvPr/>
        </p:nvGrpSpPr>
        <p:grpSpPr>
          <a:xfrm>
            <a:off x="381000" y="349188"/>
            <a:ext cx="9144000" cy="654739"/>
            <a:chOff x="0" y="398670"/>
            <a:chExt cx="4500000" cy="654739"/>
          </a:xfrm>
          <a:solidFill>
            <a:schemeClr val="accent6">
              <a:lumMod val="75000"/>
            </a:schemeClr>
          </a:solidFill>
        </p:grpSpPr>
        <p:sp>
          <p:nvSpPr>
            <p:cNvPr id="14" name="テキスト ボックス 13">
              <a:extLst>
                <a:ext uri="{FF2B5EF4-FFF2-40B4-BE49-F238E27FC236}">
                  <a16:creationId xmlns:a16="http://schemas.microsoft.com/office/drawing/2014/main" id="{99999D4B-3475-B5DE-2E43-9D808603385B}"/>
                </a:ext>
              </a:extLst>
            </p:cNvPr>
            <p:cNvSpPr txBox="1"/>
            <p:nvPr/>
          </p:nvSpPr>
          <p:spPr>
            <a:xfrm>
              <a:off x="0" y="398670"/>
              <a:ext cx="4500000" cy="523220"/>
            </a:xfrm>
            <a:prstGeom prst="rect">
              <a:avLst/>
            </a:prstGeom>
            <a:grpFill/>
          </p:spPr>
          <p:txBody>
            <a:bodyPr wrap="square" rtlCol="0" anchor="ctr">
              <a:spAutoFit/>
            </a:bodyPr>
            <a:lstStyle/>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プログラム（予定）</a:t>
              </a:r>
              <a:endPar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DFE8A87B-4A4A-E340-7458-A25611CDAF22}"/>
                </a:ext>
              </a:extLst>
            </p:cNvPr>
            <p:cNvSpPr/>
            <p:nvPr/>
          </p:nvSpPr>
          <p:spPr>
            <a:xfrm>
              <a:off x="0" y="964632"/>
              <a:ext cx="4500000" cy="887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sp>
        <p:nvSpPr>
          <p:cNvPr id="46" name="正方形/長方形 45">
            <a:extLst>
              <a:ext uri="{FF2B5EF4-FFF2-40B4-BE49-F238E27FC236}">
                <a16:creationId xmlns:a16="http://schemas.microsoft.com/office/drawing/2014/main" id="{91675AA6-661B-78A1-7553-9248646073D2}"/>
              </a:ext>
            </a:extLst>
          </p:cNvPr>
          <p:cNvSpPr/>
          <p:nvPr/>
        </p:nvSpPr>
        <p:spPr>
          <a:xfrm>
            <a:off x="381000" y="6474856"/>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 name="スライド番号プレースホルダー 5">
            <a:extLst>
              <a:ext uri="{FF2B5EF4-FFF2-40B4-BE49-F238E27FC236}">
                <a16:creationId xmlns:a16="http://schemas.microsoft.com/office/drawing/2014/main" id="{E32C9A6A-9917-AD63-DFC6-EDC25B8359CA}"/>
              </a:ext>
            </a:extLst>
          </p:cNvPr>
          <p:cNvSpPr>
            <a:spLocks noGrp="1"/>
          </p:cNvSpPr>
          <p:nvPr>
            <p:ph type="sldNum" sz="quarter" idx="12"/>
          </p:nvPr>
        </p:nvSpPr>
        <p:spPr>
          <a:xfrm>
            <a:off x="7467600" y="6519244"/>
            <a:ext cx="2057400" cy="365125"/>
          </a:xfrm>
        </p:spPr>
        <p:txBody>
          <a:bodyPr/>
          <a:lstStyle/>
          <a:p>
            <a:fld id="{2FC77294-7DAD-4BD6-B735-EA511BC45C8B}"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2</a:t>
            </a:fld>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F837C3D9-56FC-C69F-839C-5DEAA04977C6}"/>
              </a:ext>
            </a:extLst>
          </p:cNvPr>
          <p:cNvSpPr/>
          <p:nvPr/>
        </p:nvSpPr>
        <p:spPr>
          <a:xfrm>
            <a:off x="381000" y="1225689"/>
            <a:ext cx="9144000" cy="4791825"/>
          </a:xfrm>
          <a:prstGeom prst="rect">
            <a:avLst/>
          </a:prstGeom>
        </p:spPr>
        <p:txBody>
          <a:bodyPr wrap="square">
            <a:spAutoFit/>
          </a:bodyPr>
          <a:lstStyle/>
          <a:p>
            <a:pPr>
              <a:lnSpc>
                <a:spcPts val="3600"/>
              </a:lnSpc>
              <a:spcAft>
                <a:spcPts val="1200"/>
              </a:spcAft>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（１） はじめに</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一人一言	（約</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15</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分）</a:t>
            </a:r>
            <a:endPar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ts val="3600"/>
              </a:lnSpc>
              <a:spcAft>
                <a:spcPts val="1200"/>
              </a:spcAft>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（２） 自治基本条例に関する勉強会</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情報提供	（約</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20</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分）</a:t>
            </a: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質疑応答	（約</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45</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分）</a:t>
            </a:r>
            <a:endPar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ts val="3600"/>
              </a:lnSpc>
              <a:spcAft>
                <a:spcPts val="1200"/>
              </a:spcAft>
            </a:pP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  休 　憩  ～</a:t>
            </a:r>
            <a:endPar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ts val="3600"/>
              </a:lnSpc>
              <a:spcAft>
                <a:spcPts val="1200"/>
              </a:spcAft>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（３） 名称・前文に関する意見交換</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経過説明</a:t>
            </a: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（約</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分）</a:t>
            </a: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意見交換	（約</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60</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分）</a:t>
            </a:r>
            <a:endPar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ts val="3600"/>
              </a:lnSpc>
              <a:spcAft>
                <a:spcPts val="1200"/>
              </a:spcAft>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（４） おわりに</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一人一言</a:t>
            </a: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（約</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分）</a:t>
            </a:r>
            <a: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alt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254951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7C88A-A630-2BF5-C8F7-8A89F1C9D27E}"/>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D16A1075-EA4C-E915-3DB0-141A84A82C40}"/>
              </a:ext>
            </a:extLst>
          </p:cNvPr>
          <p:cNvGrpSpPr/>
          <p:nvPr/>
        </p:nvGrpSpPr>
        <p:grpSpPr>
          <a:xfrm>
            <a:off x="381000" y="349188"/>
            <a:ext cx="9144000" cy="654739"/>
            <a:chOff x="0" y="398670"/>
            <a:chExt cx="4500000" cy="654739"/>
          </a:xfrm>
          <a:solidFill>
            <a:schemeClr val="accent6">
              <a:lumMod val="75000"/>
            </a:schemeClr>
          </a:solidFill>
        </p:grpSpPr>
        <p:sp>
          <p:nvSpPr>
            <p:cNvPr id="14" name="テキスト ボックス 13">
              <a:extLst>
                <a:ext uri="{FF2B5EF4-FFF2-40B4-BE49-F238E27FC236}">
                  <a16:creationId xmlns:a16="http://schemas.microsoft.com/office/drawing/2014/main" id="{72E1A0A5-07F0-2D28-AA1B-61D78F97C712}"/>
                </a:ext>
              </a:extLst>
            </p:cNvPr>
            <p:cNvSpPr txBox="1"/>
            <p:nvPr/>
          </p:nvSpPr>
          <p:spPr>
            <a:xfrm>
              <a:off x="0" y="398670"/>
              <a:ext cx="4500000" cy="523220"/>
            </a:xfrm>
            <a:prstGeom prst="rect">
              <a:avLst/>
            </a:prstGeom>
            <a:grpFill/>
          </p:spPr>
          <p:txBody>
            <a:bodyPr wrap="square" rtlCol="0" anchor="ctr">
              <a:spAutoFit/>
            </a:bodyPr>
            <a:lstStyle/>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進行役</a:t>
              </a:r>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兼 </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情報提供者　自己紹介</a:t>
              </a:r>
              <a:endPar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D8E1D628-CEB1-4F9D-956C-3054438136AB}"/>
                </a:ext>
              </a:extLst>
            </p:cNvPr>
            <p:cNvSpPr/>
            <p:nvPr/>
          </p:nvSpPr>
          <p:spPr>
            <a:xfrm>
              <a:off x="0" y="964632"/>
              <a:ext cx="4500000" cy="887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sp>
        <p:nvSpPr>
          <p:cNvPr id="46" name="正方形/長方形 45">
            <a:extLst>
              <a:ext uri="{FF2B5EF4-FFF2-40B4-BE49-F238E27FC236}">
                <a16:creationId xmlns:a16="http://schemas.microsoft.com/office/drawing/2014/main" id="{A4E48ECF-D1C0-728C-9D6A-E5191A79D2DF}"/>
              </a:ext>
            </a:extLst>
          </p:cNvPr>
          <p:cNvSpPr/>
          <p:nvPr/>
        </p:nvSpPr>
        <p:spPr>
          <a:xfrm>
            <a:off x="381000" y="6474856"/>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 name="スライド番号プレースホルダー 5">
            <a:extLst>
              <a:ext uri="{FF2B5EF4-FFF2-40B4-BE49-F238E27FC236}">
                <a16:creationId xmlns:a16="http://schemas.microsoft.com/office/drawing/2014/main" id="{704285CF-2752-DDB0-6086-055A4F816F9E}"/>
              </a:ext>
            </a:extLst>
          </p:cNvPr>
          <p:cNvSpPr>
            <a:spLocks noGrp="1"/>
          </p:cNvSpPr>
          <p:nvPr>
            <p:ph type="sldNum" sz="quarter" idx="12"/>
          </p:nvPr>
        </p:nvSpPr>
        <p:spPr>
          <a:xfrm>
            <a:off x="7467600" y="6519244"/>
            <a:ext cx="2057400" cy="365125"/>
          </a:xfrm>
        </p:spPr>
        <p:txBody>
          <a:bodyPr/>
          <a:lstStyle/>
          <a:p>
            <a:fld id="{2FC77294-7DAD-4BD6-B735-EA511BC45C8B}"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3</a:t>
            </a:fld>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C1A45C5C-FC42-9456-1F16-D9CB76AB7F51}"/>
              </a:ext>
            </a:extLst>
          </p:cNvPr>
          <p:cNvSpPr/>
          <p:nvPr/>
        </p:nvSpPr>
        <p:spPr>
          <a:xfrm>
            <a:off x="381000" y="1225689"/>
            <a:ext cx="9144000" cy="4938275"/>
          </a:xfrm>
          <a:prstGeom prst="rect">
            <a:avLst/>
          </a:prstGeom>
        </p:spPr>
        <p:txBody>
          <a:bodyPr wrap="square">
            <a:spAutoFit/>
          </a:bodyPr>
          <a:lstStyle/>
          <a:p>
            <a:pPr>
              <a:lnSpc>
                <a:spcPts val="3600"/>
              </a:lnSpc>
              <a:spcAft>
                <a:spcPts val="1200"/>
              </a:spcAft>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徳田太郎 </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（とくだ・たろう）</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1972</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年、茨城県生まれ。博士（政治学）。</a:t>
            </a:r>
            <a:endPar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indent="-342900">
              <a:lnSpc>
                <a:spcPts val="3600"/>
              </a:lnSpc>
              <a:spcAft>
                <a:spcPts val="1200"/>
              </a:spcAft>
              <a:buFont typeface="Wingdings" panose="05000000000000000000" pitchFamily="2" charset="2"/>
              <a:buChar char="ü"/>
            </a:pPr>
            <a:r>
              <a:rPr lang="en-US"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t>2003</a:t>
            </a: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年にファシリテーターとして独立、参加と熟議をテーマに、</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全国各地の地域づくりや福祉活動などの支援・促進を続ける。</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en-US"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t>NPO</a:t>
            </a: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法人日本ファシリテーション協会では事務局長、会長、災害復興</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支援室長を経て現在フェロー。法政大学・法政大学大学院兼任講師。</a:t>
            </a:r>
          </a:p>
          <a:p>
            <a:pPr marL="342900" indent="-342900">
              <a:lnSpc>
                <a:spcPts val="36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主な著書に、</a:t>
            </a:r>
            <a:r>
              <a:rPr lang="en-US"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熟議投票</a:t>
            </a:r>
            <a:r>
              <a:rPr lang="en-US"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の政治学：アイルランドの憲法改正にみる</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民主主義の変革</a:t>
            </a:r>
            <a:r>
              <a:rPr lang="en-US"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ソーシャル・ファシリテーション：「ともに社会を</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つくる関係」を育む技法</a:t>
            </a:r>
            <a:r>
              <a:rPr lang="en-US"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など。</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主な論文に、「市民と熟議する自治体議会：ベルギーにおける熟議</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委員会制度」、「地方自治特別法による住民投票の法制化」など。 </a:t>
            </a:r>
            <a:endParaRPr lang="ja-JP" altLang="ja-JP" sz="2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066278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4B446-CB2A-9B9B-6969-CC26D9889E10}"/>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B86FD28A-0572-9A4D-8CDC-6FB306739E21}"/>
              </a:ext>
            </a:extLst>
          </p:cNvPr>
          <p:cNvGrpSpPr/>
          <p:nvPr/>
        </p:nvGrpSpPr>
        <p:grpSpPr>
          <a:xfrm>
            <a:off x="381000" y="349188"/>
            <a:ext cx="9144000" cy="654739"/>
            <a:chOff x="0" y="398670"/>
            <a:chExt cx="4500000" cy="654739"/>
          </a:xfrm>
          <a:solidFill>
            <a:schemeClr val="accent6">
              <a:lumMod val="75000"/>
            </a:schemeClr>
          </a:solidFill>
        </p:grpSpPr>
        <p:sp>
          <p:nvSpPr>
            <p:cNvPr id="14" name="テキスト ボックス 13">
              <a:extLst>
                <a:ext uri="{FF2B5EF4-FFF2-40B4-BE49-F238E27FC236}">
                  <a16:creationId xmlns:a16="http://schemas.microsoft.com/office/drawing/2014/main" id="{47F95A79-A6DA-A6BB-F81A-EBB45EB58F4C}"/>
                </a:ext>
              </a:extLst>
            </p:cNvPr>
            <p:cNvSpPr txBox="1"/>
            <p:nvPr/>
          </p:nvSpPr>
          <p:spPr>
            <a:xfrm>
              <a:off x="0" y="398670"/>
              <a:ext cx="4500000" cy="523220"/>
            </a:xfrm>
            <a:prstGeom prst="rect">
              <a:avLst/>
            </a:prstGeom>
            <a:grpFill/>
          </p:spPr>
          <p:txBody>
            <a:bodyPr wrap="square" rtlCol="0" anchor="ctr">
              <a:spAutoFit/>
            </a:bodyPr>
            <a:lstStyle/>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1</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自治基本条例とは？</a:t>
              </a:r>
              <a:endParaRPr kumimoji="1" lang="en-GB"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B7BC31ED-4944-B20E-5A0D-F9E878EBCA21}"/>
                </a:ext>
              </a:extLst>
            </p:cNvPr>
            <p:cNvSpPr/>
            <p:nvPr/>
          </p:nvSpPr>
          <p:spPr>
            <a:xfrm>
              <a:off x="0" y="964632"/>
              <a:ext cx="4500000" cy="887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sp>
        <p:nvSpPr>
          <p:cNvPr id="46" name="正方形/長方形 45">
            <a:extLst>
              <a:ext uri="{FF2B5EF4-FFF2-40B4-BE49-F238E27FC236}">
                <a16:creationId xmlns:a16="http://schemas.microsoft.com/office/drawing/2014/main" id="{3CC0BEBC-EB0E-3BDE-850C-9DAE27A5426A}"/>
              </a:ext>
            </a:extLst>
          </p:cNvPr>
          <p:cNvSpPr/>
          <p:nvPr/>
        </p:nvSpPr>
        <p:spPr>
          <a:xfrm>
            <a:off x="381000" y="6474856"/>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 name="スライド番号プレースホルダー 5">
            <a:extLst>
              <a:ext uri="{FF2B5EF4-FFF2-40B4-BE49-F238E27FC236}">
                <a16:creationId xmlns:a16="http://schemas.microsoft.com/office/drawing/2014/main" id="{AE14F8B2-2D36-ADB9-884E-4B7ED2B9C375}"/>
              </a:ext>
            </a:extLst>
          </p:cNvPr>
          <p:cNvSpPr>
            <a:spLocks noGrp="1"/>
          </p:cNvSpPr>
          <p:nvPr>
            <p:ph type="sldNum" sz="quarter" idx="12"/>
          </p:nvPr>
        </p:nvSpPr>
        <p:spPr>
          <a:xfrm>
            <a:off x="7467600" y="6519244"/>
            <a:ext cx="2057400" cy="365125"/>
          </a:xfrm>
        </p:spPr>
        <p:txBody>
          <a:bodyPr/>
          <a:lstStyle/>
          <a:p>
            <a:fld id="{2FC77294-7DAD-4BD6-B735-EA511BC45C8B}"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4</a:t>
            </a:fld>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41C92D56-AF0E-1552-FFC1-3CFCBC14029F}"/>
              </a:ext>
            </a:extLst>
          </p:cNvPr>
          <p:cNvSpPr/>
          <p:nvPr/>
        </p:nvSpPr>
        <p:spPr>
          <a:xfrm>
            <a:off x="352864" y="1225689"/>
            <a:ext cx="9216000" cy="5176545"/>
          </a:xfrm>
          <a:prstGeom prst="rect">
            <a:avLst/>
          </a:prstGeom>
        </p:spPr>
        <p:txBody>
          <a:bodyPr wrap="square">
            <a:spAutoFit/>
          </a:bodyPr>
          <a:lstStyle/>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たとえば米国では、住民がホームルール・チャーター（自治憲章）という設立文書を制定して、自治体（地方政府）をつくる</a:t>
            </a:r>
          </a:p>
          <a:p>
            <a:pPr marL="800100" lvl="1" indent="-342900">
              <a:lnSpc>
                <a:spcPts val="3000"/>
              </a:lnSpc>
              <a:spcAft>
                <a:spcPts val="1200"/>
              </a:spcAft>
              <a:buFont typeface="Wingdings" panose="05000000000000000000" pitchFamily="2" charset="2"/>
              <a:buChar char="ü"/>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実は日本国憲法も、</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GHQ</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草案では、それに近い考え方が導入されていた</a:t>
            </a:r>
          </a:p>
          <a:p>
            <a:pPr marL="1257300" lvl="2" indent="-342900">
              <a:lnSpc>
                <a:spcPts val="2400"/>
              </a:lnSpc>
              <a:spcAft>
                <a:spcPts val="1200"/>
              </a:spcAft>
              <a:buFont typeface="Wingdings" panose="05000000000000000000" pitchFamily="2" charset="2"/>
              <a:buChar char="ü"/>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第八十七条　首都地方、市及町ノ</a:t>
            </a:r>
            <a:r>
              <a:rPr lang="ja-JP" altLang="en-US" sz="1600" u="sng" kern="100" dirty="0">
                <a:latin typeface="BIZ UDPゴシック" panose="020B0400000000000000" pitchFamily="50" charset="-128"/>
                <a:ea typeface="BIZ UDPゴシック" panose="020B0400000000000000" pitchFamily="50" charset="-128"/>
                <a:cs typeface="Times New Roman" panose="02020603050405020304" pitchFamily="18" charset="0"/>
              </a:rPr>
              <a:t>住民ハ</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彼等ノ財産、事務及政治ヲ処理シ並ニ国会ノ制定スル法律ノ範囲内ニ於テ彼等自身ノ</a:t>
            </a:r>
            <a:r>
              <a:rPr lang="ja-JP" altLang="en-US" sz="1600" u="sng" kern="100" dirty="0">
                <a:latin typeface="BIZ UDPゴシック" panose="020B0400000000000000" pitchFamily="50" charset="-128"/>
                <a:ea typeface="BIZ UDPゴシック" panose="020B0400000000000000" pitchFamily="50" charset="-128"/>
                <a:cs typeface="Times New Roman" panose="02020603050405020304" pitchFamily="18" charset="0"/>
              </a:rPr>
              <a:t>憲章ヲ作成スル権利ヲ奪ハルルコト無カルヘシ</a:t>
            </a:r>
          </a:p>
          <a:p>
            <a:pPr marL="800100" lvl="1" indent="-342900">
              <a:lnSpc>
                <a:spcPts val="3000"/>
              </a:lnSpc>
              <a:spcAft>
                <a:spcPts val="1200"/>
              </a:spcAft>
              <a:buFont typeface="Wingdings" panose="05000000000000000000" pitchFamily="2" charset="2"/>
              <a:buChar char="ü"/>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しかし、最終的には</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p>
          <a:p>
            <a:pPr marL="1257300" lvl="2" indent="-342900">
              <a:lnSpc>
                <a:spcPts val="2400"/>
              </a:lnSpc>
              <a:spcAft>
                <a:spcPts val="1200"/>
              </a:spcAft>
              <a:buFont typeface="Wingdings" panose="05000000000000000000" pitchFamily="2" charset="2"/>
              <a:buChar char="ü"/>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第</a:t>
            </a:r>
            <a:r>
              <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rPr>
              <a:t>94</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条　</a:t>
            </a:r>
            <a:r>
              <a:rPr lang="ja-JP" altLang="en-US" sz="1600" u="sng" kern="100" dirty="0">
                <a:latin typeface="BIZ UDPゴシック" panose="020B0400000000000000" pitchFamily="50" charset="-128"/>
                <a:ea typeface="BIZ UDPゴシック" panose="020B0400000000000000" pitchFamily="50" charset="-128"/>
                <a:cs typeface="Times New Roman" panose="02020603050405020304" pitchFamily="18" charset="0"/>
              </a:rPr>
              <a:t>地方公共団体は</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、その財産を管理し、事務を処理し、及び行政を執行する権能を有し、法律の範囲内で</a:t>
            </a:r>
            <a:r>
              <a:rPr lang="ja-JP" altLang="en-US" sz="1600" u="sng" kern="100" dirty="0">
                <a:latin typeface="BIZ UDPゴシック" panose="020B0400000000000000" pitchFamily="50" charset="-128"/>
                <a:ea typeface="BIZ UDPゴシック" panose="020B0400000000000000" pitchFamily="50" charset="-128"/>
                <a:cs typeface="Times New Roman" panose="02020603050405020304" pitchFamily="18" charset="0"/>
              </a:rPr>
              <a:t>条例を制定することができる</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GB"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800100" lvl="1" indent="-342900">
              <a:lnSpc>
                <a:spcPts val="3000"/>
              </a:lnSpc>
              <a:spcAft>
                <a:spcPts val="1200"/>
              </a:spcAft>
              <a:buFont typeface="Wingdings" panose="05000000000000000000" pitchFamily="2" charset="2"/>
              <a:buChar char="ü"/>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その結果</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日本での「自治体のかたち」は、中央政府の法律（地方自治法など）によって大きく規定されることに</a:t>
            </a:r>
          </a:p>
        </p:txBody>
      </p:sp>
    </p:spTree>
    <p:extLst>
      <p:ext uri="{BB962C8B-B14F-4D97-AF65-F5344CB8AC3E}">
        <p14:creationId xmlns:p14="http://schemas.microsoft.com/office/powerpoint/2010/main" val="875571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7739A-D76B-CB9D-E08B-8CEBA3BACD41}"/>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4AE14CFA-7D84-3018-6724-41DFB6012EA6}"/>
              </a:ext>
            </a:extLst>
          </p:cNvPr>
          <p:cNvGrpSpPr/>
          <p:nvPr/>
        </p:nvGrpSpPr>
        <p:grpSpPr>
          <a:xfrm>
            <a:off x="381000" y="349188"/>
            <a:ext cx="9144000" cy="654739"/>
            <a:chOff x="0" y="398670"/>
            <a:chExt cx="4500000" cy="654739"/>
          </a:xfrm>
          <a:solidFill>
            <a:schemeClr val="accent6">
              <a:lumMod val="75000"/>
            </a:schemeClr>
          </a:solidFill>
        </p:grpSpPr>
        <p:sp>
          <p:nvSpPr>
            <p:cNvPr id="14" name="テキスト ボックス 13">
              <a:extLst>
                <a:ext uri="{FF2B5EF4-FFF2-40B4-BE49-F238E27FC236}">
                  <a16:creationId xmlns:a16="http://schemas.microsoft.com/office/drawing/2014/main" id="{7B776968-A9EE-F8D9-018C-F294C8EB61B1}"/>
                </a:ext>
              </a:extLst>
            </p:cNvPr>
            <p:cNvSpPr txBox="1"/>
            <p:nvPr/>
          </p:nvSpPr>
          <p:spPr>
            <a:xfrm>
              <a:off x="0" y="398670"/>
              <a:ext cx="4500000" cy="523220"/>
            </a:xfrm>
            <a:prstGeom prst="rect">
              <a:avLst/>
            </a:prstGeom>
            <a:grpFill/>
          </p:spPr>
          <p:txBody>
            <a:bodyPr wrap="square" rtlCol="0" anchor="ctr">
              <a:spAutoFit/>
            </a:bodyPr>
            <a:lstStyle/>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1</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自治基本条例とは？</a:t>
              </a:r>
              <a:endParaRPr kumimoji="1" lang="en-GB"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0FA25889-7B45-CECF-AD83-2BB4B40B780D}"/>
                </a:ext>
              </a:extLst>
            </p:cNvPr>
            <p:cNvSpPr/>
            <p:nvPr/>
          </p:nvSpPr>
          <p:spPr>
            <a:xfrm>
              <a:off x="0" y="964632"/>
              <a:ext cx="4500000" cy="887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sp>
        <p:nvSpPr>
          <p:cNvPr id="46" name="正方形/長方形 45">
            <a:extLst>
              <a:ext uri="{FF2B5EF4-FFF2-40B4-BE49-F238E27FC236}">
                <a16:creationId xmlns:a16="http://schemas.microsoft.com/office/drawing/2014/main" id="{66161549-E4B4-CF6C-1B6A-E65B3AB8F749}"/>
              </a:ext>
            </a:extLst>
          </p:cNvPr>
          <p:cNvSpPr/>
          <p:nvPr/>
        </p:nvSpPr>
        <p:spPr>
          <a:xfrm>
            <a:off x="381000" y="6474856"/>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 name="スライド番号プレースホルダー 5">
            <a:extLst>
              <a:ext uri="{FF2B5EF4-FFF2-40B4-BE49-F238E27FC236}">
                <a16:creationId xmlns:a16="http://schemas.microsoft.com/office/drawing/2014/main" id="{2B41B949-E270-CB73-A6AA-7E99021DE127}"/>
              </a:ext>
            </a:extLst>
          </p:cNvPr>
          <p:cNvSpPr>
            <a:spLocks noGrp="1"/>
          </p:cNvSpPr>
          <p:nvPr>
            <p:ph type="sldNum" sz="quarter" idx="12"/>
          </p:nvPr>
        </p:nvSpPr>
        <p:spPr>
          <a:xfrm>
            <a:off x="7467600" y="6519244"/>
            <a:ext cx="2057400" cy="365125"/>
          </a:xfrm>
        </p:spPr>
        <p:txBody>
          <a:bodyPr/>
          <a:lstStyle/>
          <a:p>
            <a:fld id="{2FC77294-7DAD-4BD6-B735-EA511BC45C8B}"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5</a:t>
            </a:fld>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0C4787B3-F0E8-7835-693C-C283706B2C61}"/>
              </a:ext>
            </a:extLst>
          </p:cNvPr>
          <p:cNvSpPr/>
          <p:nvPr/>
        </p:nvSpPr>
        <p:spPr>
          <a:xfrm>
            <a:off x="352864" y="1225689"/>
            <a:ext cx="9216000" cy="5115183"/>
          </a:xfrm>
          <a:prstGeom prst="rect">
            <a:avLst/>
          </a:prstGeom>
        </p:spPr>
        <p:txBody>
          <a:bodyPr wrap="square">
            <a:spAutoFit/>
          </a:bodyPr>
          <a:lstStyle/>
          <a:p>
            <a:pPr marL="342900" indent="-342900">
              <a:lnSpc>
                <a:spcPts val="3600"/>
              </a:lnSpc>
              <a:spcAft>
                <a:spcPts val="1200"/>
              </a:spcAft>
              <a:buFont typeface="Wingdings" panose="05000000000000000000" pitchFamily="2" charset="2"/>
              <a:buChar char="ü"/>
            </a:pP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2000</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年の地方分権改革により、自治体は国と対等な「政府」に！</a:t>
            </a:r>
          </a:p>
          <a:p>
            <a:pPr marL="800100" lvl="1" indent="-342900">
              <a:lnSpc>
                <a:spcPts val="30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それぞれの自治体において、運営全体に関する理念、原則、制度を定める「自治基本条例」の策定が行われるように</a:t>
            </a:r>
          </a:p>
          <a:p>
            <a:pPr marL="800100" lvl="1" indent="-342900">
              <a:lnSpc>
                <a:spcPts val="30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とはいえ、地方自治法において、全国一律のルールが細かく書かれているため、「自治体のかたち」を大きく変えるものにはならない</a:t>
            </a:r>
            <a:endPar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800100" lvl="1" indent="-342900">
              <a:lnSpc>
                <a:spcPts val="30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しかし</a:t>
            </a:r>
            <a:r>
              <a:rPr lang="en-US"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自治基本条例は、以下のような大きな意味を持っている</a:t>
            </a:r>
          </a:p>
          <a:p>
            <a:pPr marL="800100" lvl="1" indent="-342900">
              <a:lnSpc>
                <a:spcPts val="30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自治＝まちづくりの基本原理（基本理念・基本原則）を定める</a:t>
            </a:r>
          </a:p>
          <a:p>
            <a:pPr marL="800100" lvl="1" indent="-342900">
              <a:lnSpc>
                <a:spcPts val="30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各主体の役割（住民の権利や、議会・首長の義務など）を明確にする</a:t>
            </a:r>
          </a:p>
          <a:p>
            <a:pPr marL="800100" lvl="1" indent="-342900">
              <a:lnSpc>
                <a:spcPts val="30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他の条例を体系化するとともに、政策の展開に指針を与える</a:t>
            </a:r>
          </a:p>
        </p:txBody>
      </p:sp>
    </p:spTree>
    <p:extLst>
      <p:ext uri="{BB962C8B-B14F-4D97-AF65-F5344CB8AC3E}">
        <p14:creationId xmlns:p14="http://schemas.microsoft.com/office/powerpoint/2010/main" val="2709552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0D784-FC02-00A6-AA3B-EE69521F980F}"/>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686230FE-BEA8-8A38-A753-9A4B5C35B361}"/>
              </a:ext>
            </a:extLst>
          </p:cNvPr>
          <p:cNvGrpSpPr/>
          <p:nvPr/>
        </p:nvGrpSpPr>
        <p:grpSpPr>
          <a:xfrm>
            <a:off x="381000" y="349188"/>
            <a:ext cx="9144000" cy="654739"/>
            <a:chOff x="0" y="398670"/>
            <a:chExt cx="4500000" cy="654739"/>
          </a:xfrm>
          <a:solidFill>
            <a:schemeClr val="accent6">
              <a:lumMod val="75000"/>
            </a:schemeClr>
          </a:solidFill>
        </p:grpSpPr>
        <p:sp>
          <p:nvSpPr>
            <p:cNvPr id="14" name="テキスト ボックス 13">
              <a:extLst>
                <a:ext uri="{FF2B5EF4-FFF2-40B4-BE49-F238E27FC236}">
                  <a16:creationId xmlns:a16="http://schemas.microsoft.com/office/drawing/2014/main" id="{D8728912-7F37-D14E-C79F-B761C2AFF955}"/>
                </a:ext>
              </a:extLst>
            </p:cNvPr>
            <p:cNvSpPr txBox="1"/>
            <p:nvPr/>
          </p:nvSpPr>
          <p:spPr>
            <a:xfrm>
              <a:off x="0" y="398670"/>
              <a:ext cx="4500000" cy="523220"/>
            </a:xfrm>
            <a:prstGeom prst="rect">
              <a:avLst/>
            </a:prstGeom>
            <a:grpFill/>
          </p:spPr>
          <p:txBody>
            <a:bodyPr wrap="square" rtlCol="0" anchor="ctr">
              <a:spAutoFit/>
            </a:bodyPr>
            <a:lstStyle/>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2</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自治基本条例は必要？</a:t>
              </a:r>
              <a:endParaRPr kumimoji="1" lang="en-GB"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7168B48C-F19E-1809-33A6-A325835E323F}"/>
                </a:ext>
              </a:extLst>
            </p:cNvPr>
            <p:cNvSpPr/>
            <p:nvPr/>
          </p:nvSpPr>
          <p:spPr>
            <a:xfrm>
              <a:off x="0" y="964632"/>
              <a:ext cx="4500000" cy="887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sp>
        <p:nvSpPr>
          <p:cNvPr id="46" name="正方形/長方形 45">
            <a:extLst>
              <a:ext uri="{FF2B5EF4-FFF2-40B4-BE49-F238E27FC236}">
                <a16:creationId xmlns:a16="http://schemas.microsoft.com/office/drawing/2014/main" id="{4B264749-14F6-1636-E8DF-1DD2DF6C9074}"/>
              </a:ext>
            </a:extLst>
          </p:cNvPr>
          <p:cNvSpPr/>
          <p:nvPr/>
        </p:nvSpPr>
        <p:spPr>
          <a:xfrm>
            <a:off x="381000" y="6474856"/>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 name="スライド番号プレースホルダー 5">
            <a:extLst>
              <a:ext uri="{FF2B5EF4-FFF2-40B4-BE49-F238E27FC236}">
                <a16:creationId xmlns:a16="http://schemas.microsoft.com/office/drawing/2014/main" id="{6FAC03F5-A549-D184-10A5-5FA4B59120FA}"/>
              </a:ext>
            </a:extLst>
          </p:cNvPr>
          <p:cNvSpPr>
            <a:spLocks noGrp="1"/>
          </p:cNvSpPr>
          <p:nvPr>
            <p:ph type="sldNum" sz="quarter" idx="12"/>
          </p:nvPr>
        </p:nvSpPr>
        <p:spPr>
          <a:xfrm>
            <a:off x="7467600" y="6519244"/>
            <a:ext cx="2057400" cy="365125"/>
          </a:xfrm>
        </p:spPr>
        <p:txBody>
          <a:bodyPr/>
          <a:lstStyle/>
          <a:p>
            <a:fld id="{2FC77294-7DAD-4BD6-B735-EA511BC45C8B}"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6</a:t>
            </a:fld>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7DE05BCE-72B8-D57F-F5E2-48BAC923082A}"/>
              </a:ext>
            </a:extLst>
          </p:cNvPr>
          <p:cNvSpPr/>
          <p:nvPr/>
        </p:nvSpPr>
        <p:spPr>
          <a:xfrm>
            <a:off x="352864" y="1225689"/>
            <a:ext cx="9216000" cy="5105565"/>
          </a:xfrm>
          <a:prstGeom prst="rect">
            <a:avLst/>
          </a:prstGeom>
        </p:spPr>
        <p:txBody>
          <a:bodyPr wrap="square">
            <a:spAutoFit/>
          </a:bodyPr>
          <a:lstStyle/>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「当たり前のことしか書かれないのでは？」</a:t>
            </a:r>
          </a:p>
          <a:p>
            <a:pPr marL="800100" lvl="1" indent="-342900">
              <a:lnSpc>
                <a:spcPts val="33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確かに「当たり前」のことしか書かれないかもしれないが、その</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「当たり前」のことを大切にするためにも、条例＝法規範とする</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ことに意味がある</a:t>
            </a:r>
          </a:p>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「つくっても何も変わらないのでは？」</a:t>
            </a:r>
          </a:p>
          <a:p>
            <a:pPr marL="800100" lvl="1" indent="-342900">
              <a:lnSpc>
                <a:spcPts val="33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自治基本条例に照らして、情報公開、参加・協働のしくみが</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バージョンアップされる</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（はず）</a:t>
            </a:r>
          </a:p>
          <a:p>
            <a:pPr marL="800100" lvl="1" indent="-342900">
              <a:lnSpc>
                <a:spcPts val="33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自治基本条例に照らして、既存の条例・規則・要綱等の見直しが</a:t>
            </a:r>
            <a:br>
              <a:rPr lang="en-GB" altLang="ja-JP" sz="22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行われる</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（はず）</a:t>
            </a:r>
          </a:p>
          <a:p>
            <a:pPr marL="800100" lvl="1" indent="-342900">
              <a:lnSpc>
                <a:spcPts val="3300"/>
              </a:lnSpc>
              <a:spcAft>
                <a:spcPts val="1200"/>
              </a:spcAft>
              <a:buFont typeface="Wingdings" panose="05000000000000000000" pitchFamily="2" charset="2"/>
              <a:buChar char="ü"/>
            </a:pPr>
            <a:r>
              <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rPr>
              <a:t>自治基本条例に照らして、業務の仕方の点検・改善が行われる</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（はず）</a:t>
            </a:r>
            <a:endPar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957085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1A345-1D65-65C7-A039-C375C7B23696}"/>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FBE2BD1-2FBF-2DF8-59CF-EE254BFC772F}"/>
              </a:ext>
            </a:extLst>
          </p:cNvPr>
          <p:cNvGrpSpPr/>
          <p:nvPr/>
        </p:nvGrpSpPr>
        <p:grpSpPr>
          <a:xfrm>
            <a:off x="381000" y="349188"/>
            <a:ext cx="9144000" cy="654739"/>
            <a:chOff x="0" y="398670"/>
            <a:chExt cx="4500000" cy="654739"/>
          </a:xfrm>
          <a:solidFill>
            <a:schemeClr val="accent6">
              <a:lumMod val="75000"/>
            </a:schemeClr>
          </a:solidFill>
        </p:grpSpPr>
        <p:sp>
          <p:nvSpPr>
            <p:cNvPr id="14" name="テキスト ボックス 13">
              <a:extLst>
                <a:ext uri="{FF2B5EF4-FFF2-40B4-BE49-F238E27FC236}">
                  <a16:creationId xmlns:a16="http://schemas.microsoft.com/office/drawing/2014/main" id="{383D5A8C-2B01-E484-ED89-10B091B11782}"/>
                </a:ext>
              </a:extLst>
            </p:cNvPr>
            <p:cNvSpPr txBox="1"/>
            <p:nvPr/>
          </p:nvSpPr>
          <p:spPr>
            <a:xfrm>
              <a:off x="0" y="398670"/>
              <a:ext cx="4500000" cy="523220"/>
            </a:xfrm>
            <a:prstGeom prst="rect">
              <a:avLst/>
            </a:prstGeom>
            <a:grpFill/>
          </p:spPr>
          <p:txBody>
            <a:bodyPr wrap="square" rtlCol="0" anchor="ctr">
              <a:spAutoFit/>
            </a:bodyPr>
            <a:lstStyle/>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en-GB"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自治基本条例のつくり方は？</a:t>
              </a:r>
              <a:endParaRPr kumimoji="1" lang="en-GB"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F62AB4CF-8647-6D10-F115-79A8FECFEBBA}"/>
                </a:ext>
              </a:extLst>
            </p:cNvPr>
            <p:cNvSpPr/>
            <p:nvPr/>
          </p:nvSpPr>
          <p:spPr>
            <a:xfrm>
              <a:off x="0" y="964632"/>
              <a:ext cx="4500000" cy="887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sp>
        <p:nvSpPr>
          <p:cNvPr id="46" name="正方形/長方形 45">
            <a:extLst>
              <a:ext uri="{FF2B5EF4-FFF2-40B4-BE49-F238E27FC236}">
                <a16:creationId xmlns:a16="http://schemas.microsoft.com/office/drawing/2014/main" id="{2F75A45C-8532-0D60-C038-F611138E074D}"/>
              </a:ext>
            </a:extLst>
          </p:cNvPr>
          <p:cNvSpPr/>
          <p:nvPr/>
        </p:nvSpPr>
        <p:spPr>
          <a:xfrm>
            <a:off x="381000" y="6474856"/>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 name="スライド番号プレースホルダー 5">
            <a:extLst>
              <a:ext uri="{FF2B5EF4-FFF2-40B4-BE49-F238E27FC236}">
                <a16:creationId xmlns:a16="http://schemas.microsoft.com/office/drawing/2014/main" id="{26436BCA-FE6C-EA09-7652-32C557BCF47E}"/>
              </a:ext>
            </a:extLst>
          </p:cNvPr>
          <p:cNvSpPr>
            <a:spLocks noGrp="1"/>
          </p:cNvSpPr>
          <p:nvPr>
            <p:ph type="sldNum" sz="quarter" idx="12"/>
          </p:nvPr>
        </p:nvSpPr>
        <p:spPr>
          <a:xfrm>
            <a:off x="7467600" y="6519244"/>
            <a:ext cx="2057400" cy="365125"/>
          </a:xfrm>
        </p:spPr>
        <p:txBody>
          <a:bodyPr/>
          <a:lstStyle/>
          <a:p>
            <a:fld id="{2FC77294-7DAD-4BD6-B735-EA511BC45C8B}"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7</a:t>
            </a:fld>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C7679EFC-06AD-330D-4020-FC972D315C96}"/>
              </a:ext>
            </a:extLst>
          </p:cNvPr>
          <p:cNvSpPr/>
          <p:nvPr/>
        </p:nvSpPr>
        <p:spPr>
          <a:xfrm>
            <a:off x="352864" y="1225689"/>
            <a:ext cx="9216000" cy="5099601"/>
          </a:xfrm>
          <a:prstGeom prst="rect">
            <a:avLst/>
          </a:prstGeom>
        </p:spPr>
        <p:txBody>
          <a:bodyPr wrap="square">
            <a:spAutoFit/>
          </a:bodyPr>
          <a:lstStyle/>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条例である以上、最終的には議会での議決が必要。</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では、誰が主導し、誰が原案をつくる？</a:t>
            </a:r>
          </a:p>
          <a:p>
            <a:pPr marL="342900" indent="-342900">
              <a:lnSpc>
                <a:spcPts val="3600"/>
              </a:lnSpc>
              <a:spcAft>
                <a:spcPts val="1200"/>
              </a:spcAft>
              <a:buFont typeface="Wingdings" panose="05000000000000000000" pitchFamily="2" charset="2"/>
              <a:buChar char="ü"/>
            </a:pP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A)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行政主導型： 策定された条例のほとんどはこのパターン</a:t>
            </a:r>
          </a:p>
          <a:p>
            <a:pPr marL="800100" lvl="1"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① 行政職員中心の検討会方式</a:t>
            </a:r>
          </a:p>
          <a:p>
            <a:pPr marL="800100" lvl="1"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② 学識経験者や市民を交えた委員会方式</a:t>
            </a:r>
          </a:p>
          <a:p>
            <a:pPr marL="800100" lvl="1"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③ 公募や無作為抽出市民によるワークショップ方式</a:t>
            </a:r>
          </a:p>
          <a:p>
            <a:pPr marL="342900" indent="-342900">
              <a:lnSpc>
                <a:spcPts val="3600"/>
              </a:lnSpc>
              <a:spcAft>
                <a:spcPts val="1200"/>
              </a:spcAft>
              <a:buFont typeface="Wingdings" panose="05000000000000000000" pitchFamily="2" charset="2"/>
              <a:buChar char="ü"/>
            </a:pP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B) </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市民主導型： 議会での議決が得られないことも</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p>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全国的に見て、Ａ</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②が最も多いと思われる。</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（茨城県の状況</a:t>
            </a:r>
            <a:r>
              <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次頁）</a:t>
            </a:r>
            <a:endParaRPr lang="ja-JP" altLang="en-US" sz="22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858268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7B545-6CA4-2059-6414-22983AA5555F}"/>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41C59E37-C641-1131-900A-9C483EF39EC9}"/>
              </a:ext>
            </a:extLst>
          </p:cNvPr>
          <p:cNvGrpSpPr/>
          <p:nvPr/>
        </p:nvGrpSpPr>
        <p:grpSpPr>
          <a:xfrm>
            <a:off x="381000" y="349188"/>
            <a:ext cx="9144000" cy="654739"/>
            <a:chOff x="0" y="398670"/>
            <a:chExt cx="4500000" cy="654739"/>
          </a:xfrm>
          <a:solidFill>
            <a:schemeClr val="accent6">
              <a:lumMod val="75000"/>
            </a:schemeClr>
          </a:solidFill>
        </p:grpSpPr>
        <p:sp>
          <p:nvSpPr>
            <p:cNvPr id="14" name="テキスト ボックス 13">
              <a:extLst>
                <a:ext uri="{FF2B5EF4-FFF2-40B4-BE49-F238E27FC236}">
                  <a16:creationId xmlns:a16="http://schemas.microsoft.com/office/drawing/2014/main" id="{9295CF7F-E38D-ADF1-846A-EE4DDAFDD0F5}"/>
                </a:ext>
              </a:extLst>
            </p:cNvPr>
            <p:cNvSpPr txBox="1"/>
            <p:nvPr/>
          </p:nvSpPr>
          <p:spPr>
            <a:xfrm>
              <a:off x="0" y="398670"/>
              <a:ext cx="4500000" cy="523220"/>
            </a:xfrm>
            <a:prstGeom prst="rect">
              <a:avLst/>
            </a:prstGeom>
            <a:grpFill/>
          </p:spPr>
          <p:txBody>
            <a:bodyPr wrap="square" rtlCol="0" anchor="ctr">
              <a:spAutoFit/>
            </a:bodyPr>
            <a:lstStyle/>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en-GB"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自治基本条例のつくり方は？</a:t>
              </a:r>
              <a:endParaRPr kumimoji="1" lang="en-GB"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CB4AA816-23B4-ACB5-6BD3-DFF9ABEDA864}"/>
                </a:ext>
              </a:extLst>
            </p:cNvPr>
            <p:cNvSpPr/>
            <p:nvPr/>
          </p:nvSpPr>
          <p:spPr>
            <a:xfrm>
              <a:off x="0" y="964632"/>
              <a:ext cx="4500000" cy="887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sp>
        <p:nvSpPr>
          <p:cNvPr id="46" name="正方形/長方形 45">
            <a:extLst>
              <a:ext uri="{FF2B5EF4-FFF2-40B4-BE49-F238E27FC236}">
                <a16:creationId xmlns:a16="http://schemas.microsoft.com/office/drawing/2014/main" id="{737E13C0-1326-2316-D3DD-8AFBEC6631EA}"/>
              </a:ext>
            </a:extLst>
          </p:cNvPr>
          <p:cNvSpPr/>
          <p:nvPr/>
        </p:nvSpPr>
        <p:spPr>
          <a:xfrm>
            <a:off x="381000" y="6474856"/>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 name="スライド番号プレースホルダー 5">
            <a:extLst>
              <a:ext uri="{FF2B5EF4-FFF2-40B4-BE49-F238E27FC236}">
                <a16:creationId xmlns:a16="http://schemas.microsoft.com/office/drawing/2014/main" id="{D0E2F132-0805-C7BF-53E8-010D6749D681}"/>
              </a:ext>
            </a:extLst>
          </p:cNvPr>
          <p:cNvSpPr>
            <a:spLocks noGrp="1"/>
          </p:cNvSpPr>
          <p:nvPr>
            <p:ph type="sldNum" sz="quarter" idx="12"/>
          </p:nvPr>
        </p:nvSpPr>
        <p:spPr>
          <a:xfrm>
            <a:off x="7467600" y="6519244"/>
            <a:ext cx="2057400" cy="365125"/>
          </a:xfrm>
        </p:spPr>
        <p:txBody>
          <a:bodyPr/>
          <a:lstStyle/>
          <a:p>
            <a:fld id="{2FC77294-7DAD-4BD6-B735-EA511BC45C8B}"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8</a:t>
            </a:fld>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14A2CD02-0778-E7F0-D31F-1FAFDDAEDE2F}"/>
              </a:ext>
            </a:extLst>
          </p:cNvPr>
          <p:cNvSpPr/>
          <p:nvPr/>
        </p:nvSpPr>
        <p:spPr>
          <a:xfrm>
            <a:off x="352864" y="1225689"/>
            <a:ext cx="9216000" cy="4784387"/>
          </a:xfrm>
          <a:prstGeom prst="rect">
            <a:avLst/>
          </a:prstGeom>
        </p:spPr>
        <p:txBody>
          <a:bodyPr wrap="square">
            <a:spAutoFit/>
          </a:bodyPr>
          <a:lstStyle/>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小美玉市： 策定委員会</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識見を有する者</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名、各種団体から推薦を受けた者</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名、市民</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a:t>
            </a:r>
            <a:endPar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ひたちなか市： 市民会議</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市内の公共的団体や市民活動団体、市民ボランティアで構成</a:t>
            </a:r>
            <a:endPar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龍ケ崎市： 検討委員会</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学識経験者</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名、無作為抽出による市民</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名、まちづくり市民会議委員</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a:t>
            </a:r>
          </a:p>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利根町： 検討委員会</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公募委員</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7</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名、町内各種団体</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名、議会</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名、行政職員</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名、学識経験者</a:t>
            </a:r>
            <a:r>
              <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rPr>
              <a:t>3</a:t>
            </a: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名</a:t>
            </a:r>
            <a:endParaRPr lang="en-GB"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古河市・那珂市・東海村： ホームページ上では不明</a:t>
            </a:r>
          </a:p>
        </p:txBody>
      </p:sp>
    </p:spTree>
    <p:extLst>
      <p:ext uri="{BB962C8B-B14F-4D97-AF65-F5344CB8AC3E}">
        <p14:creationId xmlns:p14="http://schemas.microsoft.com/office/powerpoint/2010/main" val="2809378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5D47F-209D-E515-997F-6D5682E20251}"/>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2F891172-D840-9409-6211-9AC2E640790A}"/>
              </a:ext>
            </a:extLst>
          </p:cNvPr>
          <p:cNvGrpSpPr/>
          <p:nvPr/>
        </p:nvGrpSpPr>
        <p:grpSpPr>
          <a:xfrm>
            <a:off x="381000" y="349188"/>
            <a:ext cx="9144000" cy="654739"/>
            <a:chOff x="0" y="398670"/>
            <a:chExt cx="4500000" cy="654739"/>
          </a:xfrm>
          <a:solidFill>
            <a:schemeClr val="accent6">
              <a:lumMod val="75000"/>
            </a:schemeClr>
          </a:solidFill>
        </p:grpSpPr>
        <p:sp>
          <p:nvSpPr>
            <p:cNvPr id="14" name="テキスト ボックス 13">
              <a:extLst>
                <a:ext uri="{FF2B5EF4-FFF2-40B4-BE49-F238E27FC236}">
                  <a16:creationId xmlns:a16="http://schemas.microsoft.com/office/drawing/2014/main" id="{B46CEDFF-A1B4-B730-35DB-1A06F256117D}"/>
                </a:ext>
              </a:extLst>
            </p:cNvPr>
            <p:cNvSpPr txBox="1"/>
            <p:nvPr/>
          </p:nvSpPr>
          <p:spPr>
            <a:xfrm>
              <a:off x="0" y="398670"/>
              <a:ext cx="4500000" cy="523220"/>
            </a:xfrm>
            <a:prstGeom prst="rect">
              <a:avLst/>
            </a:prstGeom>
            <a:grpFill/>
          </p:spPr>
          <p:txBody>
            <a:bodyPr wrap="square" rtlCol="0" anchor="ctr">
              <a:spAutoFit/>
            </a:bodyPr>
            <a:lstStyle/>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4</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自治基本条例の活かし方は？</a:t>
              </a:r>
              <a:endParaRPr kumimoji="1" lang="en-GB"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194DA62C-BF1E-7E8A-C77E-A399EE347833}"/>
                </a:ext>
              </a:extLst>
            </p:cNvPr>
            <p:cNvSpPr/>
            <p:nvPr/>
          </p:nvSpPr>
          <p:spPr>
            <a:xfrm>
              <a:off x="0" y="964632"/>
              <a:ext cx="4500000" cy="887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grpSp>
      <p:sp>
        <p:nvSpPr>
          <p:cNvPr id="46" name="正方形/長方形 45">
            <a:extLst>
              <a:ext uri="{FF2B5EF4-FFF2-40B4-BE49-F238E27FC236}">
                <a16:creationId xmlns:a16="http://schemas.microsoft.com/office/drawing/2014/main" id="{4C76E07F-BE65-923A-2F46-F3F3A2DCAEDB}"/>
              </a:ext>
            </a:extLst>
          </p:cNvPr>
          <p:cNvSpPr/>
          <p:nvPr/>
        </p:nvSpPr>
        <p:spPr>
          <a:xfrm>
            <a:off x="381000" y="6474856"/>
            <a:ext cx="9144000" cy="887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 name="スライド番号プレースホルダー 5">
            <a:extLst>
              <a:ext uri="{FF2B5EF4-FFF2-40B4-BE49-F238E27FC236}">
                <a16:creationId xmlns:a16="http://schemas.microsoft.com/office/drawing/2014/main" id="{BA99E311-814A-BD59-856B-BB7753F8FD9E}"/>
              </a:ext>
            </a:extLst>
          </p:cNvPr>
          <p:cNvSpPr>
            <a:spLocks noGrp="1"/>
          </p:cNvSpPr>
          <p:nvPr>
            <p:ph type="sldNum" sz="quarter" idx="12"/>
          </p:nvPr>
        </p:nvSpPr>
        <p:spPr>
          <a:xfrm>
            <a:off x="7467600" y="6519244"/>
            <a:ext cx="2057400" cy="365125"/>
          </a:xfrm>
        </p:spPr>
        <p:txBody>
          <a:bodyPr/>
          <a:lstStyle/>
          <a:p>
            <a:fld id="{2FC77294-7DAD-4BD6-B735-EA511BC45C8B}"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9</a:t>
            </a:fld>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287BC836-0198-109A-FE1B-83BA38AE3C00}"/>
              </a:ext>
            </a:extLst>
          </p:cNvPr>
          <p:cNvSpPr/>
          <p:nvPr/>
        </p:nvSpPr>
        <p:spPr>
          <a:xfrm>
            <a:off x="352864" y="1225689"/>
            <a:ext cx="9216000" cy="2637389"/>
          </a:xfrm>
          <a:prstGeom prst="rect">
            <a:avLst/>
          </a:prstGeom>
        </p:spPr>
        <p:txBody>
          <a:bodyPr wrap="square">
            <a:spAutoFit/>
          </a:bodyPr>
          <a:lstStyle/>
          <a:p>
            <a:pPr marL="342900"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つくられた後、どのように「活かすか」が重要！</a:t>
            </a:r>
          </a:p>
          <a:p>
            <a:pPr marL="800100" lvl="1"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多くの自治体で、「自治基本条例推進委員会」などのチェック</a:t>
            </a:r>
            <a:br>
              <a:rPr lang="en-GB"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機関を発足</a:t>
            </a:r>
          </a:p>
          <a:p>
            <a:pPr marL="800100" lvl="1" indent="-342900">
              <a:lnSpc>
                <a:spcPts val="3600"/>
              </a:lnSpc>
              <a:spcAft>
                <a:spcPts val="1200"/>
              </a:spcAft>
              <a:buFont typeface="Wingdings" panose="05000000000000000000" pitchFamily="2" charset="2"/>
              <a:buChar char="ü"/>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日常的に「自治基本条例に書いてあることと違うじゃないか」などと、職員等に指摘することも重要</a:t>
            </a:r>
          </a:p>
        </p:txBody>
      </p:sp>
    </p:spTree>
    <p:extLst>
      <p:ext uri="{BB962C8B-B14F-4D97-AF65-F5344CB8AC3E}">
        <p14:creationId xmlns:p14="http://schemas.microsoft.com/office/powerpoint/2010/main" val="2222572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8356</TotalTime>
  <Words>1099</Words>
  <Application>Microsoft Office PowerPoint</Application>
  <PresentationFormat>A4 Paper (210x297 mm)</PresentationFormat>
  <Paragraphs>76</Paragraphs>
  <Slides>9</Slides>
  <Notes>9</Notes>
  <HiddenSlides>0</HiddenSlides>
  <MMClips>0</MMClips>
  <ScaleCrop>false</ScaleCrop>
  <HeadingPairs>
    <vt:vector size="8" baseType="variant">
      <vt:variant>
        <vt:lpstr>Fonts Used</vt:lpstr>
      </vt:variant>
      <vt:variant>
        <vt:i4>6</vt:i4>
      </vt:variant>
      <vt:variant>
        <vt:lpstr>Theme</vt:lpstr>
      </vt:variant>
      <vt:variant>
        <vt:i4>1</vt:i4>
      </vt:variant>
      <vt:variant>
        <vt:lpstr>Slide Titles</vt:lpstr>
      </vt:variant>
      <vt:variant>
        <vt:i4>9</vt:i4>
      </vt:variant>
      <vt:variant>
        <vt:lpstr>Custom Shows</vt:lpstr>
      </vt:variant>
      <vt:variant>
        <vt:i4>1</vt:i4>
      </vt:variant>
    </vt:vector>
  </HeadingPairs>
  <TitlesOfParts>
    <vt:vector size="17" baseType="lpstr">
      <vt:lpstr>BIZ UDPゴシック</vt:lpstr>
      <vt:lpstr>游ゴシック</vt:lpstr>
      <vt:lpstr>Arial</vt:lpstr>
      <vt:lpstr>Calibri</vt:lpstr>
      <vt:lpstr>Calibri Light</vt:lpstr>
      <vt:lpstr>Wingdings</vt:lpstr>
      <vt:lpstr>Office テーマ</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目的別スライド ショー 1</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dc:creator>
  <cp:lastModifiedBy>-</cp:lastModifiedBy>
  <cp:revision>0</cp:revision>
  <cp:lastPrinted>2024-06-27T08:26:57Z</cp:lastPrinted>
  <dcterms:created xsi:type="dcterms:W3CDTF">2019-08-15T23:40:21Z</dcterms:created>
  <dcterms:modified xsi:type="dcterms:W3CDTF">2019-08-15T23:40:21Z</dcterms:modified>
</cp:coreProperties>
</file>